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58" r:id="rId7"/>
    <p:sldId id="263" r:id="rId8"/>
    <p:sldId id="264" r:id="rId9"/>
    <p:sldId id="265" r:id="rId10"/>
    <p:sldId id="266" r:id="rId11"/>
    <p:sldId id="271" r:id="rId12"/>
    <p:sldId id="270" r:id="rId13"/>
    <p:sldId id="269" r:id="rId14"/>
    <p:sldId id="268" r:id="rId15"/>
    <p:sldId id="273" r:id="rId16"/>
    <p:sldId id="274" r:id="rId17"/>
    <p:sldId id="267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BB9117-81F4-4D72-8FB9-FFC917799116}">
          <p14:sldIdLst>
            <p14:sldId id="256"/>
            <p14:sldId id="259"/>
            <p14:sldId id="260"/>
            <p14:sldId id="262"/>
            <p14:sldId id="261"/>
            <p14:sldId id="258"/>
            <p14:sldId id="263"/>
            <p14:sldId id="264"/>
            <p14:sldId id="265"/>
            <p14:sldId id="266"/>
            <p14:sldId id="271"/>
            <p14:sldId id="270"/>
            <p14:sldId id="269"/>
            <p14:sldId id="268"/>
            <p14:sldId id="273"/>
            <p14:sldId id="274"/>
            <p14:sldId id="267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9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8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7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October Research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5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Photoscan</a:t>
            </a:r>
            <a:r>
              <a:rPr lang="en-US" dirty="0"/>
              <a:t> Quick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&lt;1mm when given camera </a:t>
            </a:r>
            <a:r>
              <a:rPr lang="en-US" dirty="0" err="1"/>
              <a:t>extrinsics</a:t>
            </a:r>
            <a:r>
              <a:rPr lang="en-US" dirty="0"/>
              <a:t>, </a:t>
            </a:r>
            <a:r>
              <a:rPr lang="en-US" dirty="0" err="1"/>
              <a:t>intrinsics</a:t>
            </a:r>
            <a:r>
              <a:rPr lang="en-US" dirty="0"/>
              <a:t>, GCP positions, and sub-pixel Coordinates of GCPs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70252" y="2578100"/>
            <a:ext cx="5431247" cy="4064000"/>
            <a:chOff x="5727700" y="2006471"/>
            <a:chExt cx="6248400" cy="4675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27700" y="2006471"/>
              <a:ext cx="6223000" cy="46754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23051" y="4051978"/>
              <a:ext cx="4953049" cy="3819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011789" y="6146797"/>
              <a:ext cx="932559" cy="2372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53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Model of Scene</a:t>
            </a:r>
          </a:p>
        </p:txBody>
      </p:sp>
    </p:spTree>
    <p:extLst>
      <p:ext uri="{BB962C8B-B14F-4D97-AF65-F5344CB8AC3E}">
        <p14:creationId xmlns:p14="http://schemas.microsoft.com/office/powerpoint/2010/main" val="21037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Water Removed</a:t>
            </a:r>
          </a:p>
        </p:txBody>
      </p:sp>
    </p:spTree>
    <p:extLst>
      <p:ext uri="{BB962C8B-B14F-4D97-AF65-F5344CB8AC3E}">
        <p14:creationId xmlns:p14="http://schemas.microsoft.com/office/powerpoint/2010/main" val="325496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Faces of Model Exposed</a:t>
            </a:r>
          </a:p>
        </p:txBody>
      </p:sp>
    </p:spTree>
    <p:extLst>
      <p:ext uri="{BB962C8B-B14F-4D97-AF65-F5344CB8AC3E}">
        <p14:creationId xmlns:p14="http://schemas.microsoft.com/office/powerpoint/2010/main" val="286187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RGB </a:t>
            </a:r>
            <a:r>
              <a:rPr lang="en-US" sz="6000" b="1" dirty="0" err="1">
                <a:solidFill>
                  <a:schemeClr val="bg1"/>
                </a:solidFill>
              </a:rPr>
              <a:t>Pointcloud</a:t>
            </a:r>
            <a:r>
              <a:rPr lang="en-US" sz="6000" b="1" dirty="0">
                <a:solidFill>
                  <a:schemeClr val="bg1"/>
                </a:solidFill>
              </a:rPr>
              <a:t> Overlaid</a:t>
            </a:r>
          </a:p>
        </p:txBody>
      </p:sp>
    </p:spTree>
    <p:extLst>
      <p:ext uri="{BB962C8B-B14F-4D97-AF65-F5344CB8AC3E}">
        <p14:creationId xmlns:p14="http://schemas.microsoft.com/office/powerpoint/2010/main" val="377828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Model to </a:t>
            </a:r>
            <a:r>
              <a:rPr lang="en-US" sz="6000" b="1" dirty="0" err="1">
                <a:solidFill>
                  <a:schemeClr val="bg1"/>
                </a:solidFill>
              </a:rPr>
              <a:t>Pointcloud</a:t>
            </a:r>
            <a:r>
              <a:rPr lang="en-US" sz="6000" b="1" dirty="0">
                <a:solidFill>
                  <a:schemeClr val="bg1"/>
                </a:solidFill>
              </a:rPr>
              <a:t> Calculation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0" y="590980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-10cm to 10cm</a:t>
            </a:r>
          </a:p>
        </p:txBody>
      </p:sp>
    </p:spTree>
    <p:extLst>
      <p:ext uri="{BB962C8B-B14F-4D97-AF65-F5344CB8AC3E}">
        <p14:creationId xmlns:p14="http://schemas.microsoft.com/office/powerpoint/2010/main" val="40306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‘foo’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“submerged” points under the water cube are too high</a:t>
            </a:r>
          </a:p>
          <a:p>
            <a:r>
              <a:rPr lang="en-US" dirty="0"/>
              <a:t>GCPs experienced mixed pixel effect (dense reconstruction)</a:t>
            </a:r>
          </a:p>
          <a:p>
            <a:r>
              <a:rPr lang="en-US" dirty="0"/>
              <a:t>~</a:t>
            </a:r>
            <a:r>
              <a:rPr lang="en-US" u="sng" dirty="0"/>
              <a:t>+</a:t>
            </a:r>
            <a:r>
              <a:rPr lang="en-US" dirty="0"/>
              <a:t> 5cm noise on the flat surface… despite “sub mm” GCP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370" y="3388470"/>
            <a:ext cx="5942630" cy="3477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3388470"/>
            <a:ext cx="4348728" cy="3469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6965" y="6334780"/>
            <a:ext cx="200856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-5cm to 5cm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7243" y="6342999"/>
            <a:ext cx="21547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1m x 1m GCP</a:t>
            </a:r>
          </a:p>
        </p:txBody>
      </p:sp>
    </p:spTree>
    <p:extLst>
      <p:ext uri="{BB962C8B-B14F-4D97-AF65-F5344CB8AC3E}">
        <p14:creationId xmlns:p14="http://schemas.microsoft.com/office/powerpoint/2010/main" val="42389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047190" y="-1119118"/>
            <a:ext cx="3306608" cy="2620817"/>
            <a:chOff x="437859" y="-826943"/>
            <a:chExt cx="5359400" cy="4247861"/>
          </a:xfrm>
        </p:grpSpPr>
        <p:grpSp>
          <p:nvGrpSpPr>
            <p:cNvPr id="17" name="Group 16"/>
            <p:cNvGrpSpPr/>
            <p:nvPr/>
          </p:nvGrpSpPr>
          <p:grpSpPr>
            <a:xfrm>
              <a:off x="437859" y="-826941"/>
              <a:ext cx="5359400" cy="4247859"/>
              <a:chOff x="437859" y="-826941"/>
              <a:chExt cx="5359400" cy="4247859"/>
            </a:xfrm>
          </p:grpSpPr>
          <p:sp>
            <p:nvSpPr>
              <p:cNvPr id="13" name="Arc 12"/>
              <p:cNvSpPr/>
              <p:nvPr/>
            </p:nvSpPr>
            <p:spPr>
              <a:xfrm rot="6494014">
                <a:off x="1050384" y="-826941"/>
                <a:ext cx="4247859" cy="4247860"/>
              </a:xfrm>
              <a:prstGeom prst="arc">
                <a:avLst>
                  <a:gd name="adj1" fmla="val 16200000"/>
                  <a:gd name="adj2" fmla="val 3307557"/>
                </a:avLst>
              </a:prstGeom>
              <a:solidFill>
                <a:srgbClr val="00FFFF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7859" y="1010201"/>
                <a:ext cx="5359400" cy="1080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Arc 14"/>
            <p:cNvSpPr/>
            <p:nvPr/>
          </p:nvSpPr>
          <p:spPr>
            <a:xfrm rot="6494014">
              <a:off x="1050384" y="-826943"/>
              <a:ext cx="4247859" cy="4247859"/>
            </a:xfrm>
            <a:prstGeom prst="arc">
              <a:avLst>
                <a:gd name="adj1" fmla="val 15612728"/>
                <a:gd name="adj2" fmla="val 390376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“river” Observations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15045" y="3356517"/>
            <a:ext cx="2968627" cy="3508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12945" y="3356521"/>
            <a:ext cx="2968629" cy="350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09203" y="3356518"/>
            <a:ext cx="2968625" cy="3508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7113" y="1636636"/>
            <a:ext cx="2146763" cy="14290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073" y="3093078"/>
            <a:ext cx="3508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Blue = water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1172" y="3093078"/>
            <a:ext cx="35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-0.5m to 0.5m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4915" y="3093078"/>
            <a:ext cx="350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-1.5m to 0m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44915" y="6178910"/>
            <a:ext cx="350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1.5m too shallow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65087" y="1718053"/>
            <a:ext cx="7788911" cy="10593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Possible to experiment with many variables and make depth correction equation?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depth</a:t>
            </a:r>
            <a:r>
              <a:rPr lang="en-US" b="1" baseline="-25000" dirty="0" err="1">
                <a:solidFill>
                  <a:srgbClr val="0070C0"/>
                </a:solidFill>
              </a:rPr>
              <a:t>corrected</a:t>
            </a:r>
            <a:r>
              <a:rPr lang="en-US" b="1" dirty="0">
                <a:solidFill>
                  <a:srgbClr val="0070C0"/>
                </a:solidFill>
              </a:rPr>
              <a:t> = f(SFM calculated depth value, altitude, focal length)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2654" y="828061"/>
            <a:ext cx="7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23568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37"/>
            <a:ext cx="10515600" cy="1325563"/>
          </a:xfrm>
        </p:spPr>
        <p:txBody>
          <a:bodyPr/>
          <a:lstStyle/>
          <a:p>
            <a:r>
              <a:rPr lang="en-US" b="1" dirty="0"/>
              <a:t>Paper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212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Intro, why relevant and novel</a:t>
            </a:r>
          </a:p>
          <a:p>
            <a:r>
              <a:rPr lang="en-US" dirty="0"/>
              <a:t>Background (put research in context)</a:t>
            </a:r>
          </a:p>
          <a:p>
            <a:r>
              <a:rPr lang="en-US" dirty="0"/>
              <a:t>Describe Computer Graphics to render a scene</a:t>
            </a:r>
          </a:p>
          <a:p>
            <a:pPr lvl="1"/>
            <a:r>
              <a:rPr lang="en-US" dirty="0"/>
              <a:t>How, why beneficial?</a:t>
            </a:r>
          </a:p>
          <a:p>
            <a:r>
              <a:rPr lang="en-US" dirty="0"/>
              <a:t>How to Validate a Computer Generated Image</a:t>
            </a:r>
          </a:p>
          <a:p>
            <a:pPr lvl="1"/>
            <a:r>
              <a:rPr lang="en-US" dirty="0"/>
              <a:t>Validate Object Placement (if automating placement)</a:t>
            </a:r>
          </a:p>
          <a:p>
            <a:pPr lvl="1"/>
            <a:r>
              <a:rPr lang="en-US" dirty="0"/>
              <a:t>Validate rotation conventions</a:t>
            </a:r>
          </a:p>
          <a:p>
            <a:pPr lvl="1"/>
            <a:r>
              <a:rPr lang="en-US" dirty="0"/>
              <a:t>Validate photogrammetric accuracy (</a:t>
            </a:r>
            <a:r>
              <a:rPr lang="en-US" dirty="0" err="1"/>
              <a:t>fx,fy,cx,cy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Validate Texture resolution and “sharpness”</a:t>
            </a:r>
          </a:p>
          <a:p>
            <a:r>
              <a:rPr lang="en-US" dirty="0"/>
              <a:t>Description workflow/methodology I developed</a:t>
            </a:r>
          </a:p>
          <a:p>
            <a:r>
              <a:rPr lang="en-US" dirty="0"/>
              <a:t>Proof of Concept Experiment</a:t>
            </a:r>
          </a:p>
          <a:p>
            <a:pPr lvl="1"/>
            <a:r>
              <a:rPr lang="en-US" dirty="0"/>
              <a:t>Hypothesis: “Do Independent GCPs bias accuracy of resultant </a:t>
            </a:r>
            <a:r>
              <a:rPr lang="en-US" dirty="0" err="1"/>
              <a:t>pointcloud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Experiment Design/Methodology</a:t>
            </a:r>
          </a:p>
          <a:p>
            <a:pPr lvl="1"/>
            <a:r>
              <a:rPr lang="en-US" dirty="0"/>
              <a:t>Results</a:t>
            </a:r>
          </a:p>
          <a:p>
            <a:pPr lvl="1"/>
            <a:r>
              <a:rPr lang="en-US" dirty="0"/>
              <a:t>Conclusion</a:t>
            </a:r>
          </a:p>
          <a:p>
            <a:r>
              <a:rPr lang="en-US" dirty="0"/>
              <a:t>Conclusion/Future Work/ Implications of Methodology</a:t>
            </a:r>
          </a:p>
        </p:txBody>
      </p:sp>
    </p:spTree>
    <p:extLst>
      <p:ext uri="{BB962C8B-B14F-4D97-AF65-F5344CB8AC3E}">
        <p14:creationId xmlns:p14="http://schemas.microsoft.com/office/powerpoint/2010/main" val="260120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Write!</a:t>
            </a:r>
          </a:p>
          <a:p>
            <a:r>
              <a:rPr lang="en-US" dirty="0"/>
              <a:t>Grow object and texture database</a:t>
            </a:r>
          </a:p>
          <a:p>
            <a:r>
              <a:rPr lang="en-US" dirty="0"/>
              <a:t>Develop Experiment to Test “independent GCP bias”</a:t>
            </a:r>
          </a:p>
          <a:p>
            <a:r>
              <a:rPr lang="en-US" dirty="0"/>
              <a:t>Write!</a:t>
            </a:r>
          </a:p>
          <a:p>
            <a:r>
              <a:rPr lang="en-US" dirty="0"/>
              <a:t>Make Figures</a:t>
            </a:r>
          </a:p>
          <a:p>
            <a:r>
              <a:rPr lang="en-US" dirty="0"/>
              <a:t>Write more</a:t>
            </a:r>
          </a:p>
        </p:txBody>
      </p:sp>
    </p:spTree>
    <p:extLst>
      <p:ext uri="{BB962C8B-B14F-4D97-AF65-F5344CB8AC3E}">
        <p14:creationId xmlns:p14="http://schemas.microsoft.com/office/powerpoint/2010/main" val="3746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V1.0 of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Rendering</a:t>
            </a:r>
          </a:p>
          <a:p>
            <a:r>
              <a:rPr lang="en-US" dirty="0"/>
              <a:t>Formatted Output Files</a:t>
            </a:r>
          </a:p>
          <a:p>
            <a:r>
              <a:rPr lang="en-US" dirty="0"/>
              <a:t>Basic Object Database</a:t>
            </a:r>
          </a:p>
          <a:p>
            <a:endParaRPr lang="en-US" dirty="0"/>
          </a:p>
          <a:p>
            <a:r>
              <a:rPr lang="en-US" dirty="0"/>
              <a:t>No Lighting Enabled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shadeless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4427" y="256854"/>
            <a:ext cx="6728605" cy="6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Sensor.xml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5625"/>
            <a:ext cx="8983894" cy="44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Trajectory.xml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96389" cy="3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Scene.xml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71399" cy="38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Object/Texture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 Primitive shapes</a:t>
            </a:r>
          </a:p>
          <a:p>
            <a:r>
              <a:rPr lang="en-US" dirty="0"/>
              <a:t>Various OBJ files with textures</a:t>
            </a:r>
          </a:p>
          <a:p>
            <a:pPr lvl="1"/>
            <a:r>
              <a:rPr lang="en-US" dirty="0"/>
              <a:t>House</a:t>
            </a:r>
          </a:p>
          <a:p>
            <a:pPr lvl="1"/>
            <a:r>
              <a:rPr lang="en-US" dirty="0"/>
              <a:t>Power Lines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Hilly Topography</a:t>
            </a:r>
          </a:p>
          <a:p>
            <a:pPr lvl="1"/>
            <a:r>
              <a:rPr lang="en-US" dirty="0"/>
              <a:t>Ideas?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195" y="4760008"/>
            <a:ext cx="2429577" cy="19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77" y="4574146"/>
            <a:ext cx="5982823" cy="2151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044" y="1373982"/>
            <a:ext cx="4811637" cy="36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7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xyz</a:t>
            </a:r>
            <a:r>
              <a:rPr lang="en-US" dirty="0"/>
              <a:t> of each control point (xyzControl.csv)</a:t>
            </a:r>
          </a:p>
          <a:p>
            <a:r>
              <a:rPr lang="en-US" dirty="0" err="1"/>
              <a:t>xyz</a:t>
            </a:r>
            <a:r>
              <a:rPr lang="en-US" dirty="0"/>
              <a:t> of each fiducial point (xyzFiducial.csv)</a:t>
            </a:r>
          </a:p>
          <a:p>
            <a:r>
              <a:rPr lang="en-US" dirty="0" err="1"/>
              <a:t>xyz</a:t>
            </a:r>
            <a:r>
              <a:rPr lang="en-US" dirty="0"/>
              <a:t> roll pitch yaw of each camera (Trajectory.csv)</a:t>
            </a:r>
          </a:p>
          <a:p>
            <a:r>
              <a:rPr lang="en-US" dirty="0"/>
              <a:t>Camera Intrinsic parameters (Sensor.xml)</a:t>
            </a:r>
          </a:p>
          <a:p>
            <a:r>
              <a:rPr lang="en-US" dirty="0"/>
              <a:t>Pixel coordinates of each marker in each image</a:t>
            </a:r>
          </a:p>
          <a:p>
            <a:r>
              <a:rPr lang="en-US" dirty="0"/>
              <a:t>Pixel coordinates of each fiducial in each image</a:t>
            </a:r>
          </a:p>
          <a:p>
            <a:r>
              <a:rPr lang="en-US" dirty="0"/>
              <a:t>Model folder with </a:t>
            </a:r>
            <a:r>
              <a:rPr lang="en-US" dirty="0" err="1"/>
              <a:t>obj</a:t>
            </a:r>
            <a:r>
              <a:rPr lang="en-US" dirty="0"/>
              <a:t> of the scene</a:t>
            </a:r>
          </a:p>
          <a:p>
            <a:r>
              <a:rPr lang="en-US" dirty="0"/>
              <a:t>Log folder with debugging info</a:t>
            </a:r>
          </a:p>
          <a:p>
            <a:r>
              <a:rPr lang="en-US" dirty="0"/>
              <a:t>Images folder with rendered imagery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87" y="1231993"/>
            <a:ext cx="3821113" cy="49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Postprocessing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Image Distortion</a:t>
            </a:r>
          </a:p>
          <a:p>
            <a:pPr lvl="1"/>
            <a:r>
              <a:rPr lang="en-US" dirty="0"/>
              <a:t>k1,k2,k3,k4,p1,p2 Brown Coefficients</a:t>
            </a:r>
          </a:p>
          <a:p>
            <a:r>
              <a:rPr lang="en-US" dirty="0" err="1"/>
              <a:t>Vignetting</a:t>
            </a:r>
            <a:endParaRPr lang="en-US" dirty="0"/>
          </a:p>
          <a:p>
            <a:pPr lvl="1"/>
            <a:r>
              <a:rPr lang="el-GR" dirty="0"/>
              <a:t>Δ</a:t>
            </a:r>
            <a:r>
              <a:rPr lang="en-US" dirty="0"/>
              <a:t>I = v1 + v2 * r + v3 * r^3 where v coefficients are normalized by maximum r</a:t>
            </a:r>
          </a:p>
          <a:p>
            <a:r>
              <a:rPr lang="en-US" dirty="0"/>
              <a:t>Salt and pepper noise</a:t>
            </a:r>
          </a:p>
          <a:p>
            <a:pPr lvl="1"/>
            <a:r>
              <a:rPr lang="en-US" dirty="0"/>
              <a:t>Defined by a probability of each and random number function </a:t>
            </a:r>
          </a:p>
          <a:p>
            <a:r>
              <a:rPr lang="en-US" dirty="0"/>
              <a:t>Gaussian Noise</a:t>
            </a:r>
          </a:p>
          <a:p>
            <a:pPr lvl="1"/>
            <a:r>
              <a:rPr lang="en-US" dirty="0"/>
              <a:t>Defined by a mean and variance</a:t>
            </a:r>
          </a:p>
          <a:p>
            <a:r>
              <a:rPr lang="en-US" dirty="0"/>
              <a:t>Gaussian Blur</a:t>
            </a:r>
          </a:p>
          <a:p>
            <a:pPr lvl="1"/>
            <a:r>
              <a:rPr lang="en-US" dirty="0"/>
              <a:t>Defined by sigma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101" y="365125"/>
            <a:ext cx="3439898" cy="2299762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162" y="4379741"/>
            <a:ext cx="3439898" cy="2299762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874664" y="1963339"/>
            <a:ext cx="223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Raw Render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25782" y="6094728"/>
            <a:ext cx="2632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Postprocessed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2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 Scenes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11530" y="4910534"/>
            <a:ext cx="5310831" cy="1744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“foo”</a:t>
            </a:r>
          </a:p>
          <a:p>
            <a:r>
              <a:rPr lang="en-US" dirty="0"/>
              <a:t>House + Noise + Water</a:t>
            </a:r>
          </a:p>
          <a:p>
            <a:r>
              <a:rPr lang="en-US" dirty="0"/>
              <a:t>63 Nadir Images (20MP)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531" y="1248568"/>
            <a:ext cx="5310831" cy="3535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87" y="3166268"/>
            <a:ext cx="5240482" cy="3488532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93720" y="1614090"/>
            <a:ext cx="5226550" cy="1552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“river”</a:t>
            </a:r>
          </a:p>
          <a:p>
            <a:r>
              <a:rPr lang="en-US" dirty="0"/>
              <a:t>House + Noise + Water</a:t>
            </a:r>
          </a:p>
          <a:p>
            <a:r>
              <a:rPr lang="en-US" dirty="0"/>
              <a:t>25 Nadir Images (20MP)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56300" y="1248568"/>
            <a:ext cx="0" cy="540623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7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451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October Research Update</vt:lpstr>
      <vt:lpstr>V1.0 of Workflow</vt:lpstr>
      <vt:lpstr>Input: Sensor.xml</vt:lpstr>
      <vt:lpstr>Input: Trajectory.xml</vt:lpstr>
      <vt:lpstr>Input: Scene.xml</vt:lpstr>
      <vt:lpstr>Input: Object/Texture Database</vt:lpstr>
      <vt:lpstr>Output: </vt:lpstr>
      <vt:lpstr>Image Postprocessing</vt:lpstr>
      <vt:lpstr>Two Example Scenes</vt:lpstr>
      <vt:lpstr>Photoscan Quick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‘foo’ observations</vt:lpstr>
      <vt:lpstr>Initial “river” Observations</vt:lpstr>
      <vt:lpstr>Paper Outline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</dc:creator>
  <cp:lastModifiedBy>Richie</cp:lastModifiedBy>
  <cp:revision>17</cp:revision>
  <dcterms:created xsi:type="dcterms:W3CDTF">2016-10-17T19:17:23Z</dcterms:created>
  <dcterms:modified xsi:type="dcterms:W3CDTF">2016-10-18T08:05:31Z</dcterms:modified>
</cp:coreProperties>
</file>